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60" r:id="rId1"/>
  </p:sldMasterIdLst>
  <p:sldIdLst>
    <p:sldId id="256" r:id="rId2"/>
    <p:sldId id="272" r:id="rId3"/>
    <p:sldId id="273" r:id="rId4"/>
    <p:sldId id="271" r:id="rId5"/>
    <p:sldId id="274" r:id="rId6"/>
    <p:sldId id="275" r:id="rId7"/>
    <p:sldId id="276" r:id="rId8"/>
    <p:sldId id="277" r:id="rId9"/>
    <p:sldId id="278" r:id="rId10"/>
  </p:sldIdLst>
  <p:sldSz cx="12192000" cy="6858000"/>
  <p:notesSz cx="6858000" cy="9144000"/>
  <p:embeddedFontLst>
    <p:embeddedFont>
      <p:font typeface="Agency FB" panose="020B0503020202020204" pitchFamily="34" charset="0"/>
      <p:regular r:id="rId11"/>
      <p:bold r:id="rId12"/>
    </p:embeddedFont>
    <p:embeddedFont>
      <p:font typeface="Corbel" panose="020B0503020204020204" pitchFamily="34" charset="0"/>
      <p:regular r:id="rId13"/>
      <p:bold r:id="rId14"/>
      <p:italic r:id="rId15"/>
      <p:boldItalic r:id="rId16"/>
    </p:embeddedFont>
    <p:embeddedFont>
      <p:font typeface="High Tower Text" panose="02040502050506030303" pitchFamily="18" charset="0"/>
      <p:regular r:id="rId17"/>
      <p: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10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84" y="6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Sunday, October 31,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October 31,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Sunday, October 31,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Sunday, October 31,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Sunday, October 31,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Sunday, October 31,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October 31,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October 31,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October 31,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October 31,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October 31,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October 31,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xkcd.com/1838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ore_machin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2168" y="521209"/>
            <a:ext cx="9306232" cy="1110821"/>
          </a:xfrm>
        </p:spPr>
        <p:txBody>
          <a:bodyPr/>
          <a:lstStyle/>
          <a:p>
            <a:r>
              <a:rPr lang="en-US" sz="6000" cap="none">
                <a:cs typeface="Aparajita" panose="020B0604020202020204" pitchFamily="34" charset="0"/>
              </a:rPr>
              <a:t>Recurrent Neural Networks (RNNs)</a:t>
            </a:r>
            <a:endParaRPr lang="en-US" sz="6000" cap="none" dirty="0">
              <a:cs typeface="Aparajit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" y="5448822"/>
            <a:ext cx="4172379" cy="1362205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800" b="1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COMP 4230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latin typeface="Corbel"/>
              <a:cs typeface="Corbel"/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David J Stucki</a:t>
            </a:r>
          </a:p>
          <a:p>
            <a:pPr>
              <a:spcBef>
                <a:spcPts val="0"/>
              </a:spcBef>
            </a:pPr>
            <a:r>
              <a:rPr lang="en-US" sz="2800" b="1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Fall 2021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1435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E5D12-8534-4CCA-9006-EF9AEE3A7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</p:spPr>
        <p:txBody>
          <a:bodyPr anchor="ctr">
            <a:normAutofit/>
          </a:bodyPr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4157E-6263-42E0-BFE1-783FCBBB2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>
            <a:normAutofit/>
          </a:bodyPr>
          <a:lstStyle/>
          <a:p>
            <a:pPr marL="457200" lvl="0" indent="-228600">
              <a:buChar char="●"/>
            </a:pPr>
            <a:r>
              <a:rPr lang="en-US" sz="2400"/>
              <a:t>Read Moroney Chapter 7</a:t>
            </a:r>
          </a:p>
          <a:p>
            <a:pPr marL="457200" lvl="0" indent="-228600">
              <a:buChar char="●"/>
            </a:pPr>
            <a:endParaRPr lang="en-US" sz="2400"/>
          </a:p>
          <a:p>
            <a:pPr marL="457200" lvl="0" indent="-228600">
              <a:buChar char="●"/>
            </a:pPr>
            <a:r>
              <a:rPr lang="en-US" sz="2400"/>
              <a:t>Read Larson Chapter 12</a:t>
            </a:r>
          </a:p>
          <a:p>
            <a:pPr>
              <a:lnSpc>
                <a:spcPct val="90000"/>
              </a:lnSpc>
            </a:pPr>
            <a:endParaRPr lang="en-US" sz="2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F8A316-588B-4D39-BB50-7D4C1C731B2B}"/>
              </a:ext>
            </a:extLst>
          </p:cNvPr>
          <p:cNvSpPr txBox="1"/>
          <p:nvPr/>
        </p:nvSpPr>
        <p:spPr>
          <a:xfrm>
            <a:off x="3704612" y="6382414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linkClick r:id="rId2"/>
              </a:rPr>
              <a:t>https://xkcd.com/1838/</a:t>
            </a:r>
            <a:endParaRPr lang="en-US"/>
          </a:p>
        </p:txBody>
      </p:sp>
      <p:pic>
        <p:nvPicPr>
          <p:cNvPr id="4" name="Picture 2" descr="Machine Learning">
            <a:extLst>
              <a:ext uri="{FF2B5EF4-FFF2-40B4-BE49-F238E27FC236}">
                <a16:creationId xmlns:a16="http://schemas.microsoft.com/office/drawing/2014/main" id="{CC3F5A38-4A8E-4359-ABAA-9F4787C83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569" y="423863"/>
            <a:ext cx="4800210" cy="5680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233666A-4322-4401-9F20-FE458AF2909D}"/>
              </a:ext>
            </a:extLst>
          </p:cNvPr>
          <p:cNvSpPr txBox="1"/>
          <p:nvPr/>
        </p:nvSpPr>
        <p:spPr>
          <a:xfrm>
            <a:off x="6275829" y="6126512"/>
            <a:ext cx="538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pile gets soaked with data and starts to get mushy over time, so it's technically recurrent.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2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The Problem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1085576" cy="5114544"/>
          </a:xfrm>
        </p:spPr>
        <p:txBody>
          <a:bodyPr>
            <a:normAutofit/>
          </a:bodyPr>
          <a:lstStyle/>
          <a:p>
            <a:pPr marL="46355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“Time underlies many interesting human behaviors. Thus, the question</a:t>
            </a:r>
            <a:b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</a:br>
            <a: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of how to represent time in connectionist models is very important.”</a:t>
            </a:r>
            <a:b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</a:br>
            <a: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—Jeffrey L. Elman (</a:t>
            </a:r>
            <a:r>
              <a:rPr lang="en-US" sz="2000" cap="small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Finding Structure in Time</a:t>
            </a:r>
            <a: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)—</a:t>
            </a:r>
          </a:p>
          <a:p>
            <a:r>
              <a:rPr lang="en-US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In Natural Language Processing, words appear </a:t>
            </a:r>
            <a:r>
              <a:rPr lang="en-US" i="1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in context</a:t>
            </a:r>
            <a:r>
              <a:rPr lang="en-US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. This context has a significant impact on meaning, sentiment, etc.</a:t>
            </a:r>
          </a:p>
          <a:p>
            <a:pPr marL="2286000" indent="-182563"/>
            <a:r>
              <a:rPr lang="en-US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The trucker was driving the bananas.</a:t>
            </a:r>
          </a:p>
          <a:p>
            <a:pPr marL="2286000" indent="-182563"/>
            <a:r>
              <a:rPr lang="en-US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The trucker was driving me bananas.</a:t>
            </a:r>
          </a:p>
          <a:p>
            <a:pPr marL="2286000" lvl="1" indent="-182563">
              <a:spcBef>
                <a:spcPts val="1800"/>
              </a:spcBef>
            </a:pP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I ate mashed potatoes with Mary. </a:t>
            </a:r>
          </a:p>
          <a:p>
            <a:pPr marL="2286000" lvl="1" indent="-182563"/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I ate mashed potatoes with gravy.</a:t>
            </a:r>
          </a:p>
          <a:p>
            <a:pPr marL="2286000" lvl="1" indent="-182563"/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I ate mashed potatoes with a fork.</a:t>
            </a:r>
          </a:p>
          <a:p>
            <a:pPr marL="182563" lvl="1" indent="-182563"/>
            <a:r>
              <a:rPr lang="en-US" sz="2400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In matters natural word languages order!!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DAC28E-AF8B-41D1-8E81-5DFB27F8BD75}"/>
              </a:ext>
            </a:extLst>
          </p:cNvPr>
          <p:cNvSpPr txBox="1"/>
          <p:nvPr/>
        </p:nvSpPr>
        <p:spPr>
          <a:xfrm>
            <a:off x="609600" y="5998129"/>
            <a:ext cx="5944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6213" indent="-176213">
              <a:buSzPct val="85000"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</a:rPr>
              <a:t>Word order matters in natural languages!!</a:t>
            </a:r>
          </a:p>
        </p:txBody>
      </p:sp>
    </p:spTree>
    <p:extLst>
      <p:ext uri="{BB962C8B-B14F-4D97-AF65-F5344CB8AC3E}">
        <p14:creationId xmlns:p14="http://schemas.microsoft.com/office/powerpoint/2010/main" val="62664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The solution?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1085576" cy="511454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  <a:tabLst>
                <a:tab pos="1033463" algn="l"/>
              </a:tabLst>
            </a:pPr>
            <a:r>
              <a:rPr lang="en-US" sz="2600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</a:rPr>
              <a:t>“...a proposal...first described by Jordan (1986) which involves the use of recurrent links in order to provide networks with a </a:t>
            </a:r>
            <a:r>
              <a:rPr lang="en-US" sz="2600">
                <a:solidFill>
                  <a:schemeClr val="tx2"/>
                </a:solidFill>
                <a:latin typeface="High Tower Text" panose="02040502050506030303" pitchFamily="18" charset="0"/>
                <a:cs typeface="Corbel"/>
              </a:rPr>
              <a:t>dynamic memory</a:t>
            </a:r>
            <a:r>
              <a:rPr lang="en-US" sz="2600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</a:rPr>
              <a:t>. In this approach, hidden unit patterns are fed back to themselves; the internal representations which develop thus reflect task demands </a:t>
            </a:r>
            <a:r>
              <a:rPr lang="en-US" sz="2600">
                <a:solidFill>
                  <a:schemeClr val="tx2"/>
                </a:solidFill>
                <a:latin typeface="High Tower Text" panose="02040502050506030303" pitchFamily="18" charset="0"/>
                <a:cs typeface="Corbel"/>
              </a:rPr>
              <a:t>in the context of prior internal states</a:t>
            </a:r>
            <a:r>
              <a:rPr lang="en-US" sz="2600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</a:rPr>
              <a:t>. ”</a:t>
            </a:r>
            <a:br>
              <a:rPr lang="en-US" sz="2600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</a:rPr>
            </a:br>
            <a:r>
              <a:rPr lang="en-US" sz="2600">
                <a:solidFill>
                  <a:schemeClr val="accent1"/>
                </a:solidFill>
                <a:latin typeface="High Tower Text" panose="02040502050506030303" pitchFamily="18" charset="0"/>
                <a:cs typeface="Corbel"/>
              </a:rPr>
              <a:t>—Jeffrey L. Elman (Finding Structure in Time)—</a:t>
            </a:r>
          </a:p>
          <a:p>
            <a:pPr>
              <a:tabLst>
                <a:tab pos="1033463" algn="l"/>
              </a:tabLst>
            </a:pPr>
            <a:endParaRPr lang="en-US">
              <a:solidFill>
                <a:schemeClr val="tx2"/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In a 1986 ground-breaking paper (</a:t>
            </a:r>
            <a:r>
              <a:rPr lang="en-US" i="1">
                <a:solidFill>
                  <a:schemeClr val="accent6"/>
                </a:solidFill>
                <a:latin typeface="Corbel"/>
                <a:cs typeface="Corbel"/>
              </a:rPr>
              <a:t>Serial Order: A PDP </a:t>
            </a: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Approach) Michael I. Jordan introduced the idea of using recurrent neural networks to learn sequences of actions.</a:t>
            </a: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In an equally ground-breaking 1990 paper (</a:t>
            </a:r>
            <a:r>
              <a:rPr lang="en-US" i="1">
                <a:solidFill>
                  <a:schemeClr val="accent6"/>
                </a:solidFill>
                <a:latin typeface="Corbel"/>
                <a:cs typeface="Corbel"/>
              </a:rPr>
              <a:t>Finding Structure in Time</a:t>
            </a: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) Jeffrey Elman created a variation of Jordan's architecture in order to develop a neural network model with short term memory</a:t>
            </a:r>
            <a:endParaRPr lang="en-US" dirty="0">
              <a:solidFill>
                <a:schemeClr val="accent6"/>
              </a:solidFill>
              <a:latin typeface="Corbel"/>
              <a:cs typeface="Corbel"/>
            </a:endParaRPr>
          </a:p>
          <a:p>
            <a:pPr marL="182563" indent="-182563">
              <a:tabLst>
                <a:tab pos="1033463" algn="l"/>
              </a:tabLst>
            </a:pPr>
            <a:endParaRPr lang="en-US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 marL="182563" indent="-182563">
              <a:tabLst>
                <a:tab pos="1033463" algn="l"/>
              </a:tabLst>
            </a:pP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[Copies of these papers will be put on the course web site as optional reads; they're long!]</a:t>
            </a:r>
            <a:endParaRPr lang="en-US" dirty="0">
              <a:solidFill>
                <a:schemeClr val="tx2">
                  <a:lumMod val="75000"/>
                </a:schemeClr>
              </a:solidFill>
              <a:latin typeface="High Tower Text" panose="02040502050506030303" pitchFamily="18" charset="0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78125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4BF5363-3D99-4F55-BE8F-35925F95A8A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33460" y="1002892"/>
            <a:ext cx="5033907" cy="493825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Jordan Networks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6484374" cy="4718304"/>
          </a:xfrm>
        </p:spPr>
        <p:txBody>
          <a:bodyPr>
            <a:normAutofit/>
          </a:bodyPr>
          <a:lstStyle/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Basic connection scheme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Not all connections are shown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Input nodes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Hidden nodes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Output nodes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Recurrent nodes</a:t>
            </a:r>
            <a:endParaRPr lang="en-US">
              <a:solidFill>
                <a:schemeClr val="bg2">
                  <a:lumMod val="50000"/>
                </a:schemeClr>
              </a:solidFill>
              <a:latin typeface="High Tower Text" panose="02040502050506030303" pitchFamily="18" charset="0"/>
              <a:cs typeface="Corbel"/>
            </a:endParaRPr>
          </a:p>
          <a:p>
            <a:pPr marL="0" indent="0">
              <a:buNone/>
              <a:tabLst>
                <a:tab pos="1033463" algn="l"/>
              </a:tabLst>
            </a:pPr>
            <a:endParaRPr lang="en-US" i="1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</a:rPr>
              <a:t>Input</a:t>
            </a:r>
            <a:r>
              <a:rPr lang="en-US">
                <a:solidFill>
                  <a:schemeClr val="accent6"/>
                </a:solidFill>
                <a:latin typeface="Corbel"/>
                <a:sym typeface="Symbol" panose="05050102010706020507" pitchFamily="18" charset="2"/>
              </a:rPr>
              <a:t> Hidden Output</a:t>
            </a:r>
            <a:endParaRPr lang="en-US">
              <a:solidFill>
                <a:schemeClr val="accent6"/>
              </a:solidFill>
              <a:latin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</a:rPr>
              <a:t>Output</a:t>
            </a:r>
            <a:r>
              <a:rPr lang="en-US">
                <a:solidFill>
                  <a:schemeClr val="accent6"/>
                </a:solidFill>
                <a:latin typeface="Corbel"/>
                <a:sym typeface="Symbol" panose="05050102010706020507" pitchFamily="18" charset="2"/>
              </a:rPr>
              <a:t>Recurrent Hidden Output</a:t>
            </a:r>
            <a:endParaRPr lang="en-US" dirty="0">
              <a:solidFill>
                <a:schemeClr val="accent6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37509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Jordan Networks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6484374" cy="4718304"/>
          </a:xfrm>
        </p:spPr>
        <p:txBody>
          <a:bodyPr>
            <a:normAutofit/>
          </a:bodyPr>
          <a:lstStyle/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Jordan was able to train this type of network to produce specific sequences of characters</a:t>
            </a:r>
          </a:p>
          <a:p>
            <a:pPr>
              <a:tabLst>
                <a:tab pos="1033463" algn="l"/>
              </a:tabLst>
            </a:pPr>
            <a:endParaRPr lang="en-US" i="1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</a:rPr>
              <a:t>For example, in this network outputs of [1,1] represent A and [0,0] represent B</a:t>
            </a: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</a:rPr>
              <a:t>An input of [0,1] will cause the network to generate the sequence AAAB, while [1,0] will produce the sequence AB</a:t>
            </a:r>
            <a:endParaRPr lang="en-US" dirty="0">
              <a:solidFill>
                <a:schemeClr val="accent6"/>
              </a:solidFill>
              <a:latin typeface="Corbel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67B8DA2-3972-42DB-9B6A-CDE8A7C92DC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54802" y="554681"/>
            <a:ext cx="4435629" cy="618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70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Elman Networks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6484374" cy="4718304"/>
          </a:xfrm>
        </p:spPr>
        <p:txBody>
          <a:bodyPr>
            <a:normAutofit/>
          </a:bodyPr>
          <a:lstStyle/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Basic connection scheme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Not all connections are shown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Input nodes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Hidden nodes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Output nodes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Recurrent (context) nodes</a:t>
            </a:r>
            <a:endParaRPr lang="en-US">
              <a:solidFill>
                <a:schemeClr val="bg2">
                  <a:lumMod val="50000"/>
                </a:schemeClr>
              </a:solidFill>
              <a:latin typeface="High Tower Text" panose="02040502050506030303" pitchFamily="18" charset="0"/>
              <a:cs typeface="Corbel"/>
            </a:endParaRPr>
          </a:p>
          <a:p>
            <a:pPr marL="0" indent="0">
              <a:buNone/>
              <a:tabLst>
                <a:tab pos="1033463" algn="l"/>
              </a:tabLst>
            </a:pPr>
            <a:endParaRPr lang="en-US" i="1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</a:rPr>
              <a:t>Input</a:t>
            </a:r>
            <a:r>
              <a:rPr lang="en-US">
                <a:solidFill>
                  <a:schemeClr val="accent6"/>
                </a:solidFill>
                <a:latin typeface="Corbel"/>
                <a:sym typeface="Symbol" panose="05050102010706020507" pitchFamily="18" charset="2"/>
              </a:rPr>
              <a:t> Hidden Output</a:t>
            </a:r>
            <a:endParaRPr lang="en-US">
              <a:solidFill>
                <a:schemeClr val="accent6"/>
              </a:solidFill>
              <a:latin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</a:rPr>
              <a:t>Hidden</a:t>
            </a:r>
            <a:r>
              <a:rPr lang="en-US">
                <a:solidFill>
                  <a:schemeClr val="accent6"/>
                </a:solidFill>
                <a:latin typeface="Corbel"/>
                <a:sym typeface="Symbol" panose="05050102010706020507" pitchFamily="18" charset="2"/>
              </a:rPr>
              <a:t>Recurrent Hidden</a:t>
            </a:r>
            <a:endParaRPr lang="en-US" dirty="0">
              <a:solidFill>
                <a:schemeClr val="accent6"/>
              </a:solidFill>
              <a:latin typeface="Corbel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11FA380-6EEA-4F5C-8416-7923665359E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05745" y="502074"/>
            <a:ext cx="4330612" cy="6236083"/>
          </a:xfrm>
        </p:spPr>
      </p:pic>
      <p:sp>
        <p:nvSpPr>
          <p:cNvPr id="9" name="TextBox 8">
            <a:hlinkClick r:id="rId3"/>
            <a:extLst>
              <a:ext uri="{FF2B5EF4-FFF2-40B4-BE49-F238E27FC236}">
                <a16:creationId xmlns:a16="http://schemas.microsoft.com/office/drawing/2014/main" id="{DF2B8E78-2B04-4A75-8A18-750DE71A399F}"/>
              </a:ext>
            </a:extLst>
          </p:cNvPr>
          <p:cNvSpPr txBox="1"/>
          <p:nvPr/>
        </p:nvSpPr>
        <p:spPr>
          <a:xfrm>
            <a:off x="2757948" y="6324600"/>
            <a:ext cx="4352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</a:rPr>
              <a:t>There is an interesting parallel...</a:t>
            </a:r>
          </a:p>
        </p:txBody>
      </p:sp>
    </p:spTree>
    <p:extLst>
      <p:ext uri="{BB962C8B-B14F-4D97-AF65-F5344CB8AC3E}">
        <p14:creationId xmlns:p14="http://schemas.microsoft.com/office/powerpoint/2010/main" val="119703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Elman Networks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6484374" cy="4718304"/>
          </a:xfrm>
        </p:spPr>
        <p:txBody>
          <a:bodyPr>
            <a:normAutofit/>
          </a:bodyPr>
          <a:lstStyle/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Elman initially trained a simple network to predict the result of XOR in a sequential input of bits</a:t>
            </a:r>
            <a:endParaRPr lang="en-US" i="1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</a:rPr>
              <a:t>From here he went on to train networks on sequences of letters based on a grammar in order to predict sequences of vowels that would follow a consonant</a:t>
            </a: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</a:rPr>
              <a:t>Finally, he trained networks to predict word sequences in simple sentences</a:t>
            </a:r>
          </a:p>
          <a:p>
            <a:pPr>
              <a:tabLst>
                <a:tab pos="1033463" algn="l"/>
              </a:tabLst>
            </a:pPr>
            <a:endParaRPr lang="en-US">
              <a:solidFill>
                <a:schemeClr val="accent6"/>
              </a:solidFill>
              <a:latin typeface="Corbel"/>
            </a:endParaRPr>
          </a:p>
        </p:txBody>
      </p:sp>
      <p:pic>
        <p:nvPicPr>
          <p:cNvPr id="7" name="Content Placeholder 7">
            <a:extLst>
              <a:ext uri="{FF2B5EF4-FFF2-40B4-BE49-F238E27FC236}">
                <a16:creationId xmlns:a16="http://schemas.microsoft.com/office/drawing/2014/main" id="{5F358BBF-4653-4109-8055-542673E0B23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05740" y="510332"/>
            <a:ext cx="4330612" cy="6236083"/>
          </a:xfrm>
        </p:spPr>
      </p:pic>
    </p:spTree>
    <p:extLst>
      <p:ext uri="{BB962C8B-B14F-4D97-AF65-F5344CB8AC3E}">
        <p14:creationId xmlns:p14="http://schemas.microsoft.com/office/powerpoint/2010/main" val="247875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C293784-8F7A-40C4-9C0B-56B82BD90B8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0124" y="0"/>
            <a:ext cx="5551876" cy="683944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A surprising discovery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1"/>
            <a:ext cx="5551876" cy="49781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Hierarchical cluster diagram of hidden unit activation vectors in simple sentence prediction task. labels indicate the inputs which produced the hidden unit vectors: inputs were presented in context, and the hidden unit vectors averaged across multiple contexts. </a:t>
            </a:r>
          </a:p>
          <a:p>
            <a:pPr marL="0" indent="0">
              <a:buNone/>
              <a:tabLst>
                <a:tab pos="1033463" algn="l"/>
              </a:tabLst>
            </a:pPr>
            <a:endParaRPr lang="en-US">
              <a:solidFill>
                <a:schemeClr val="accent6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1033463" algn="l"/>
              </a:tabLst>
            </a:pPr>
            <a:r>
              <a:rPr lang="en-US">
                <a:solidFill>
                  <a:schemeClr val="accent4">
                    <a:lumMod val="60000"/>
                    <a:lumOff val="40000"/>
                  </a:schemeClr>
                </a:solidFill>
                <a:latin typeface="Corbel"/>
                <a:cs typeface="Corbel"/>
              </a:rPr>
              <a:t>The network appears to have induced linguistic parts of speech!</a:t>
            </a:r>
          </a:p>
          <a:p>
            <a:pPr marL="0" indent="0">
              <a:buNone/>
              <a:tabLst>
                <a:tab pos="1033463" algn="l"/>
              </a:tabLst>
            </a:pPr>
            <a:r>
              <a:rPr lang="en-US">
                <a:solidFill>
                  <a:schemeClr val="accent4">
                    <a:lumMod val="60000"/>
                    <a:lumOff val="40000"/>
                  </a:schemeClr>
                </a:solidFill>
                <a:latin typeface="Corbel"/>
                <a:cs typeface="Corbel"/>
              </a:rPr>
              <a:t>(see pp. 198-201)</a:t>
            </a:r>
            <a:endParaRPr lang="en-US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1033463" algn="l"/>
              </a:tabLst>
            </a:pPr>
            <a:endParaRPr lang="en-US">
              <a:solidFill>
                <a:schemeClr val="accent6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66800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8278</TotalTime>
  <Words>567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High Tower Text</vt:lpstr>
      <vt:lpstr>Corbel</vt:lpstr>
      <vt:lpstr>Agency FB</vt:lpstr>
      <vt:lpstr>Arial</vt:lpstr>
      <vt:lpstr>Clarity</vt:lpstr>
      <vt:lpstr>Recurrent Neural Networks (RNNs)</vt:lpstr>
      <vt:lpstr>Alerts</vt:lpstr>
      <vt:lpstr>The Problem</vt:lpstr>
      <vt:lpstr>The solution?</vt:lpstr>
      <vt:lpstr>Jordan Networks</vt:lpstr>
      <vt:lpstr>Jordan Networks</vt:lpstr>
      <vt:lpstr>Elman Networks</vt:lpstr>
      <vt:lpstr>Elman Networks</vt:lpstr>
      <vt:lpstr>A surprising discovery</vt:lpstr>
    </vt:vector>
  </TitlesOfParts>
  <Company>Otterbein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Intelligence</dc:title>
  <dc:creator>David Stucki</dc:creator>
  <cp:lastModifiedBy>David Stucki</cp:lastModifiedBy>
  <cp:revision>71</cp:revision>
  <dcterms:created xsi:type="dcterms:W3CDTF">2013-10-29T15:52:47Z</dcterms:created>
  <dcterms:modified xsi:type="dcterms:W3CDTF">2021-11-01T05:37:10Z</dcterms:modified>
</cp:coreProperties>
</file>